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370" r:id="rId6"/>
    <p:sldId id="256" r:id="rId7"/>
    <p:sldId id="257" r:id="rId8"/>
    <p:sldId id="371" r:id="rId9"/>
    <p:sldId id="258" r:id="rId10"/>
    <p:sldId id="260" r:id="rId11"/>
    <p:sldId id="388" r:id="rId12"/>
    <p:sldId id="390" r:id="rId13"/>
    <p:sldId id="366" r:id="rId14"/>
    <p:sldId id="392" r:id="rId15"/>
    <p:sldId id="393" r:id="rId16"/>
    <p:sldId id="262" r:id="rId17"/>
    <p:sldId id="394" r:id="rId18"/>
    <p:sldId id="395" r:id="rId19"/>
    <p:sldId id="396" r:id="rId20"/>
    <p:sldId id="365" r:id="rId21"/>
    <p:sldId id="359" r:id="rId22"/>
    <p:sldId id="397" r:id="rId23"/>
    <p:sldId id="398" r:id="rId24"/>
    <p:sldId id="399" r:id="rId25"/>
    <p:sldId id="272" r:id="rId26"/>
    <p:sldId id="355" r:id="rId27"/>
    <p:sldId id="403" r:id="rId28"/>
    <p:sldId id="401" r:id="rId29"/>
    <p:sldId id="405" r:id="rId30"/>
    <p:sldId id="408" r:id="rId31"/>
    <p:sldId id="285" r:id="rId32"/>
    <p:sldId id="329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151"/>
    <a:srgbClr val="003F54"/>
    <a:srgbClr val="E0DACE"/>
    <a:srgbClr val="336699"/>
    <a:srgbClr val="FF6600"/>
    <a:srgbClr val="C9BFAB"/>
    <a:srgbClr val="6B3021"/>
    <a:srgbClr val="9BC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87124" autoAdjust="0"/>
  </p:normalViewPr>
  <p:slideViewPr>
    <p:cSldViewPr>
      <p:cViewPr>
        <p:scale>
          <a:sx n="80" d="100"/>
          <a:sy n="80" d="100"/>
        </p:scale>
        <p:origin x="-1290" y="-84"/>
      </p:cViewPr>
      <p:guideLst>
        <p:guide orient="horz" pos="264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pPr>
              <a:defRPr/>
            </a:pPr>
            <a:fld id="{B3011305-B6D6-4A5D-A94E-4AB2CEF1B2CF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pPr>
              <a:defRPr/>
            </a:pPr>
            <a:fld id="{852EDB60-8E2E-4D47-B521-ED24D1A1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1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6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1" tIns="45286" rIns="90571" bIns="45286"/>
          <a:lstStyle/>
          <a:p>
            <a:fld id="{EA92DF45-2AF5-45E1-8571-71DFDE51950E}" type="slidenum">
              <a:rPr lang="en-US"/>
              <a:pPr/>
              <a:t>28</a:t>
            </a:fld>
            <a:endParaRPr lang="en-US"/>
          </a:p>
        </p:txBody>
      </p:sp>
      <p:sp>
        <p:nvSpPr>
          <p:cNvPr id="48132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1" tIns="45286" rIns="90571" bIns="45286"/>
          <a:lstStyle/>
          <a:p>
            <a:fld id="{34E915EE-8E20-402C-85D2-41F2EFF5B729}" type="slidenum">
              <a:rPr lang="en-US"/>
              <a:pPr/>
              <a:t>17</a:t>
            </a:fld>
            <a:endParaRPr lang="en-US"/>
          </a:p>
        </p:txBody>
      </p:sp>
      <p:sp>
        <p:nvSpPr>
          <p:cNvPr id="36868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1" tIns="45286" rIns="90571" bIns="45286"/>
          <a:lstStyle/>
          <a:p>
            <a:fld id="{752B85DA-07B5-4205-B724-8294541ACC48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2C62-6CBF-4C88-B1DB-6B8AD394A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57050-0DFE-42E0-9F2F-52D5E8FDA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31CE-0228-4B2E-8699-596FB1AD7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781D-F75E-4347-9334-2EE02472A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4426-43FD-41C4-A5BC-7D98D7A8F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1D0A-2A7E-4907-B6B9-F0697C7AA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00B5-0CA2-41C1-B640-E18182771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545F-2250-46EA-A659-0694FD054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0C99-FF21-4E02-AF50-77B24C21C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8983-054F-4621-99CE-112A34FE8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4941B-DEDA-4E4B-B072-190660601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90A8-A759-4655-8D9D-91D2A6AF2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12615CA-A0D5-4C51-B0D3-3E2C3E5C6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\\dubfile\vol1\Data\Marketing\Power Points\PPT jpegs\HKP_final 2012\blue-dots-bottom-HKP.jpg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0" y="268"/>
            <a:ext cx="9144000" cy="68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page_HK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5791200" cy="1828800"/>
          </a:xfrm>
        </p:spPr>
        <p:txBody>
          <a:bodyPr/>
          <a:lstStyle/>
          <a:p>
            <a:r>
              <a:rPr lang="en-US" sz="6000" dirty="0" smtClean="0"/>
              <a:t>Employment Credits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71227"/>
            <a:ext cx="57881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A09151"/>
                </a:solidFill>
              </a:rPr>
              <a:t>Mike Welbes</a:t>
            </a:r>
          </a:p>
          <a:p>
            <a:pPr algn="ctr"/>
            <a:r>
              <a:rPr lang="en-US" sz="2000" b="0" i="1" dirty="0" smtClean="0">
                <a:solidFill>
                  <a:srgbClr val="A09151"/>
                </a:solidFill>
              </a:rPr>
              <a:t>Partner</a:t>
            </a:r>
          </a:p>
          <a:p>
            <a:pPr algn="ctr"/>
            <a:endParaRPr lang="en-US" sz="2000" b="0" dirty="0" smtClean="0">
              <a:solidFill>
                <a:srgbClr val="A09151"/>
              </a:solidFill>
            </a:endParaRPr>
          </a:p>
          <a:p>
            <a:pPr algn="ctr"/>
            <a:r>
              <a:rPr lang="en-US" sz="2000" b="0" dirty="0" smtClean="0">
                <a:solidFill>
                  <a:srgbClr val="A09151"/>
                </a:solidFill>
              </a:rPr>
              <a:t>October 15, 2013</a:t>
            </a:r>
            <a:endParaRPr lang="en-US" sz="2000" b="0" dirty="0">
              <a:solidFill>
                <a:srgbClr val="A0915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267200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676400"/>
            <a:ext cx="2924175" cy="7143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F54"/>
                </a:solidFill>
              </a:rPr>
              <a:t>How to Calculate the WOTC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09151"/>
              </a:buClr>
              <a:buNone/>
            </a:pPr>
            <a:r>
              <a:rPr lang="en-US" sz="2800" dirty="0" smtClean="0"/>
              <a:t>Credit calculates using</a:t>
            </a:r>
            <a:endParaRPr lang="en-US" sz="2000" dirty="0" smtClean="0"/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0 to 119 hours = 0% of qualified wages</a:t>
            </a:r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120 to 399 hours = 25% of qualified wages</a:t>
            </a:r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400 hours and up = 40% of qualified wages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F54"/>
                </a:solidFill>
              </a:rPr>
              <a:t>WOTC Example Calculation</a:t>
            </a:r>
            <a:br>
              <a:rPr lang="en-US" dirty="0" smtClean="0">
                <a:solidFill>
                  <a:srgbClr val="003F54"/>
                </a:solidFill>
              </a:rPr>
            </a:br>
            <a:r>
              <a:rPr lang="en-US" dirty="0" smtClean="0">
                <a:solidFill>
                  <a:srgbClr val="003F54"/>
                </a:solidFill>
              </a:rPr>
              <a:t>$10/hour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1676400"/>
          <a:ext cx="81534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Hours Worked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Wage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Credit Percentage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Credit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$3000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$6000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$2400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1600200"/>
            <a:ext cx="85344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latin typeface="+mn-lt"/>
              </a:rPr>
              <a:t>How to </a:t>
            </a:r>
            <a:r>
              <a:rPr lang="en-US" sz="2400" b="0" dirty="0" smtClean="0">
                <a:latin typeface="+mn-lt"/>
              </a:rPr>
              <a:t>estimate WOTC:</a:t>
            </a:r>
            <a:endParaRPr lang="en-US" sz="2400" b="0" dirty="0">
              <a:latin typeface="+mn-lt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143000" y="2286000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b="0" dirty="0">
                <a:latin typeface="+mn-lt"/>
              </a:rPr>
              <a:t>Number of employees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0" dirty="0">
                <a:latin typeface="+mn-lt"/>
              </a:rPr>
              <a:t>Percent of turnover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0" dirty="0">
                <a:latin typeface="+mn-lt"/>
              </a:rPr>
              <a:t>Example </a:t>
            </a:r>
            <a:r>
              <a:rPr lang="en-US" sz="2400" b="0" dirty="0" smtClean="0">
                <a:latin typeface="+mn-lt"/>
              </a:rPr>
              <a:t>500 </a:t>
            </a:r>
            <a:r>
              <a:rPr lang="en-US" sz="2400" b="0" dirty="0">
                <a:latin typeface="+mn-lt"/>
              </a:rPr>
              <a:t>employees with 100% turnover</a:t>
            </a:r>
          </a:p>
          <a:p>
            <a:pPr algn="ctr">
              <a:spcBef>
                <a:spcPct val="20000"/>
              </a:spcBef>
              <a:defRPr/>
            </a:pPr>
            <a:endParaRPr lang="en-US" sz="3000" b="0" dirty="0">
              <a:solidFill>
                <a:srgbClr val="6B3021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dirty="0" smtClean="0">
                <a:solidFill>
                  <a:srgbClr val="A09151"/>
                </a:solidFill>
                <a:latin typeface="+mn-lt"/>
              </a:rPr>
              <a:t>500 </a:t>
            </a:r>
            <a:r>
              <a:rPr lang="en-US" sz="3000" dirty="0">
                <a:solidFill>
                  <a:srgbClr val="A09151"/>
                </a:solidFill>
                <a:latin typeface="+mn-lt"/>
              </a:rPr>
              <a:t>x 15% = </a:t>
            </a:r>
            <a:r>
              <a:rPr lang="en-US" sz="3000" dirty="0" smtClean="0">
                <a:solidFill>
                  <a:srgbClr val="A09151"/>
                </a:solidFill>
                <a:latin typeface="+mn-lt"/>
              </a:rPr>
              <a:t>75 </a:t>
            </a:r>
            <a:r>
              <a:rPr lang="en-US" sz="3000" dirty="0">
                <a:solidFill>
                  <a:srgbClr val="A09151"/>
                </a:solidFill>
                <a:latin typeface="+mn-lt"/>
              </a:rPr>
              <a:t>x $1,000 = </a:t>
            </a:r>
            <a:r>
              <a:rPr lang="en-US" sz="3000" dirty="0" smtClean="0">
                <a:solidFill>
                  <a:srgbClr val="A09151"/>
                </a:solidFill>
                <a:latin typeface="+mn-lt"/>
              </a:rPr>
              <a:t>$75,000</a:t>
            </a:r>
            <a:endParaRPr lang="en-US" sz="3000" dirty="0">
              <a:solidFill>
                <a:srgbClr val="A09151"/>
              </a:solidFill>
              <a:latin typeface="+mn-lt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WOTC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F54"/>
                </a:solidFill>
              </a:rPr>
              <a:t>WOTC Tax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800" dirty="0" smtClean="0"/>
              <a:t>Credit not a deduction</a:t>
            </a:r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800" dirty="0" smtClean="0"/>
              <a:t>Credits can be carried back 1 year and can be carried forward 20 years</a:t>
            </a:r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800" dirty="0" smtClean="0"/>
              <a:t>Credits offset Alternative Minimum Tax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F54"/>
                </a:solidFill>
              </a:rPr>
              <a:t>WOTC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Every new hire completes the 2 forms:</a:t>
            </a:r>
          </a:p>
          <a:p>
            <a:pPr marL="1082675" lvl="2" indent="-168275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8850 Form</a:t>
            </a:r>
          </a:p>
          <a:p>
            <a:pPr marL="1082675" lvl="2" indent="-168275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9061 Form</a:t>
            </a:r>
          </a:p>
          <a:p>
            <a:pPr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All forms are mailed on a weekly basis; 28 day limit </a:t>
            </a:r>
          </a:p>
          <a:p>
            <a:pPr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All forms are tracked and reviewed to determine qualified employees</a:t>
            </a:r>
          </a:p>
          <a:p>
            <a:pPr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All qualified forms are submitted to their respective state to obtain an approved certificate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F54"/>
                </a:solidFill>
              </a:rPr>
              <a:t>WOTC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Certificate comes back to HKP with confirmation of approval or denial</a:t>
            </a:r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Information is logged</a:t>
            </a:r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Quarterly billing – a request for wages and hours for each employee who qualifies will be sent out at the end of each quarter</a:t>
            </a:r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Quarterly summary will be sent to client summarizing all their credits</a:t>
            </a:r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HKP charges for credits earned</a:t>
            </a:r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WOTC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400" dirty="0" smtClean="0"/>
              <a:t>HKP has created proprietary software so that employees can submit forms online - this is a huge benefit to your clients because: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000" dirty="0" smtClean="0"/>
              <a:t>The process is now paperless, which saves time and money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000" dirty="0" smtClean="0"/>
              <a:t>Forms have mandatory fields which ensures accuracy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000" dirty="0" smtClean="0"/>
              <a:t>Employers are able to access real-time data:</a:t>
            </a:r>
          </a:p>
          <a:p>
            <a:pPr lvl="2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 smtClean="0"/>
              <a:t>Reports</a:t>
            </a:r>
          </a:p>
          <a:p>
            <a:pPr lvl="2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 smtClean="0"/>
              <a:t>Invoices</a:t>
            </a:r>
          </a:p>
          <a:p>
            <a:pPr lvl="2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 smtClean="0"/>
              <a:t>Employee forms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400" dirty="0" smtClean="0"/>
              <a:t>E-signature is also available through our software allowing the employee and employer to sign the forms electronically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000" dirty="0" smtClean="0"/>
              <a:t>For states offering e-filing, the process is all done </a:t>
            </a:r>
            <a:br>
              <a:rPr lang="en-US" sz="2000" dirty="0" smtClean="0"/>
            </a:br>
            <a:r>
              <a:rPr lang="en-US" sz="2000" dirty="0" smtClean="0"/>
              <a:t>electronically from start to finish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What’s New in WOTC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181600"/>
          </a:xfrm>
        </p:spPr>
        <p:txBody>
          <a:bodyPr/>
          <a:lstStyle/>
          <a:p>
            <a:pPr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200" dirty="0" smtClean="0"/>
              <a:t>Currently 23 states plus Washington, D.C. accept electronic submission of WOTC Forms</a:t>
            </a:r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endParaRPr lang="en-US" sz="2200" dirty="0" smtClean="0"/>
          </a:p>
          <a:p>
            <a:pPr lvl="1">
              <a:buClr>
                <a:srgbClr val="A09151"/>
              </a:buCl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Clr>
                <a:srgbClr val="A09151"/>
              </a:buClr>
              <a:buNone/>
            </a:pPr>
            <a:endParaRPr lang="en-US" sz="2200" dirty="0" smtClean="0">
              <a:cs typeface="Arial" charset="0"/>
            </a:endParaRPr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endParaRPr lang="en-US" sz="2200" dirty="0" smtClean="0">
              <a:cs typeface="Arial" charset="0"/>
            </a:endParaRPr>
          </a:p>
          <a:p>
            <a:pPr>
              <a:spcBef>
                <a:spcPts val="18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200" dirty="0" smtClean="0"/>
              <a:t>Reducing mail expenses, while maintaining your ability to claim these lucrative credits  </a:t>
            </a:r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200" dirty="0" smtClean="0"/>
              <a:t>Each state develops their own system for accepting electronic submission pending federal approval</a:t>
            </a:r>
            <a:endParaRPr lang="en-US" sz="2200" dirty="0" smtClean="0">
              <a:cs typeface="Arial" charset="0"/>
            </a:endParaRPr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200" dirty="0" smtClean="0">
                <a:cs typeface="Arial" charset="0"/>
              </a:rPr>
              <a:t>Electronic filing will significantly speed up the approval process</a:t>
            </a:r>
          </a:p>
          <a:p>
            <a:pPr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200" dirty="0" smtClean="0">
                <a:cs typeface="Arial" charset="0"/>
              </a:rPr>
              <a:t>Electronic signatures are valid on WOTC forms</a:t>
            </a:r>
            <a:endParaRPr lang="en-US" sz="2200" dirty="0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762000" y="18288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/>
              <a:t>Alabama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Arkansas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California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Colorado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Florida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Georgia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endParaRPr lang="en-US" sz="2000" b="0" dirty="0" smtClean="0"/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</a:pPr>
            <a:endParaRPr lang="en-US" sz="1600" dirty="0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733800" y="18288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Michigan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Minnesota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Nebraska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New Jersey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Ohio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Pennsylvania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endParaRPr lang="en-US" sz="2000" b="0" dirty="0"/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endParaRPr lang="en-US" sz="22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0" y="1828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Idaho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Illinois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Indiana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Iowa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Kansas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Kentucky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endParaRPr lang="en-US" sz="2000" b="0" dirty="0" smtClean="0"/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</a:pPr>
            <a:endParaRPr lang="en-US" sz="2000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91200" y="1828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South Carolina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Texas 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Utah 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Washington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/>
              <a:t>West Virginia</a:t>
            </a:r>
            <a:endParaRPr lang="en-US" sz="20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3F54"/>
                </a:solidFill>
              </a:rPr>
              <a:t>WOTC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0" indent="0" eaLnBrk="1" hangingPunct="1">
              <a:buClr>
                <a:srgbClr val="A09151"/>
              </a:buClr>
              <a:buNone/>
            </a:pPr>
            <a:r>
              <a:rPr lang="en-US" sz="2400" dirty="0" smtClean="0"/>
              <a:t>End of Year Report will provide the following:</a:t>
            </a:r>
          </a:p>
          <a:p>
            <a:pPr marL="509588" lvl="2" indent="404813" eaLnBrk="1" hangingPunct="1">
              <a:spcAft>
                <a:spcPts val="600"/>
              </a:spcAft>
              <a:buClr>
                <a:srgbClr val="A09151"/>
              </a:buClr>
              <a:buFont typeface="Wingdings" pitchFamily="2" charset="2"/>
              <a:buChar char="ü"/>
            </a:pPr>
            <a:r>
              <a:rPr lang="en-US" sz="2000" dirty="0" smtClean="0"/>
              <a:t>Division/location</a:t>
            </a:r>
          </a:p>
          <a:p>
            <a:pPr marL="509588" lvl="2" indent="404813" eaLnBrk="1" hangingPunct="1">
              <a:spcAft>
                <a:spcPts val="600"/>
              </a:spcAft>
              <a:buClr>
                <a:srgbClr val="A09151"/>
              </a:buClr>
              <a:buFont typeface="Wingdings" pitchFamily="2" charset="2"/>
              <a:buChar char="ü"/>
            </a:pPr>
            <a:r>
              <a:rPr lang="en-US" sz="2000" dirty="0" smtClean="0"/>
              <a:t>Employee information</a:t>
            </a:r>
          </a:p>
          <a:p>
            <a:pPr marL="509588" lvl="2" indent="404813" eaLnBrk="1" hangingPunct="1">
              <a:spcAft>
                <a:spcPts val="600"/>
              </a:spcAft>
              <a:buClr>
                <a:srgbClr val="A09151"/>
              </a:buClr>
              <a:buFont typeface="Wingdings" pitchFamily="2" charset="2"/>
              <a:buChar char="ü"/>
            </a:pPr>
            <a:r>
              <a:rPr lang="en-US" sz="2000" dirty="0" smtClean="0"/>
              <a:t>Total wages and hours</a:t>
            </a:r>
          </a:p>
          <a:p>
            <a:pPr marL="509588" lvl="2" indent="404813" eaLnBrk="1" hangingPunct="1">
              <a:spcAft>
                <a:spcPts val="600"/>
              </a:spcAft>
              <a:buClr>
                <a:srgbClr val="A09151"/>
              </a:buClr>
              <a:buFont typeface="Wingdings" pitchFamily="2" charset="2"/>
              <a:buChar char="ü"/>
            </a:pPr>
            <a:r>
              <a:rPr lang="en-US" sz="2000" dirty="0" smtClean="0"/>
              <a:t>Percent of credit </a:t>
            </a:r>
          </a:p>
          <a:p>
            <a:pPr marL="509588" lvl="2" indent="404813" eaLnBrk="1" hangingPunct="1">
              <a:spcAft>
                <a:spcPts val="600"/>
              </a:spcAft>
              <a:buClr>
                <a:srgbClr val="A09151"/>
              </a:buClr>
              <a:buFont typeface="Wingdings" pitchFamily="2" charset="2"/>
              <a:buChar char="ü"/>
            </a:pPr>
            <a:r>
              <a:rPr lang="en-US" sz="2000" dirty="0" smtClean="0"/>
              <a:t>Total Credit</a:t>
            </a:r>
          </a:p>
          <a:p>
            <a:endParaRPr lang="en-US" dirty="0"/>
          </a:p>
        </p:txBody>
      </p:sp>
      <p:pic>
        <p:nvPicPr>
          <p:cNvPr id="4" name="Content Placeholder 10" descr="Sample Repor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46593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>
            <a:off x="3886200" y="1600200"/>
            <a:ext cx="0" cy="2514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886200" y="1600200"/>
            <a:ext cx="457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4724400" y="609600"/>
            <a:ext cx="762000" cy="1524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53000" y="4648200"/>
            <a:ext cx="533400" cy="1524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29400" y="4648200"/>
            <a:ext cx="533400" cy="1524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53000" y="5181600"/>
            <a:ext cx="533400" cy="1524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29400" y="5334000"/>
            <a:ext cx="533400" cy="1524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886200" y="4114800"/>
            <a:ext cx="381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f5884_Page_1.jpg"/>
          <p:cNvPicPr>
            <a:picLocks noChangeAspect="1"/>
          </p:cNvPicPr>
          <p:nvPr/>
        </p:nvPicPr>
        <p:blipFill>
          <a:blip r:embed="rId2" cstate="print"/>
          <a:srcRect t="3367" r="1952" b="4034"/>
          <a:stretch>
            <a:fillRect/>
          </a:stretch>
        </p:blipFill>
        <p:spPr bwMode="auto">
          <a:xfrm>
            <a:off x="4953000" y="12954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3F54"/>
                </a:solidFill>
              </a:rPr>
              <a:t>Claiming WOTC</a:t>
            </a:r>
            <a:endParaRPr lang="en-US" dirty="0"/>
          </a:p>
        </p:txBody>
      </p:sp>
      <p:pic>
        <p:nvPicPr>
          <p:cNvPr id="4" name="Content Placeholder 10" descr="Sample Repor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039985" cy="442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66800" y="5029200"/>
            <a:ext cx="457200" cy="762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66800" y="5486400"/>
            <a:ext cx="457200" cy="762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14600" y="5562600"/>
            <a:ext cx="457200" cy="1524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5029200"/>
            <a:ext cx="457200" cy="76200"/>
          </a:xfrm>
          <a:prstGeom prst="ellipse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7" idx="6"/>
          </p:cNvCxnSpPr>
          <p:nvPr/>
        </p:nvCxnSpPr>
        <p:spPr bwMode="auto">
          <a:xfrm flipV="1">
            <a:off x="1524000" y="2133600"/>
            <a:ext cx="5181600" cy="2933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1600200" y="2286000"/>
            <a:ext cx="518160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2895600" y="2133600"/>
            <a:ext cx="4648200" cy="27813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6"/>
          </p:cNvCxnSpPr>
          <p:nvPr/>
        </p:nvCxnSpPr>
        <p:spPr bwMode="auto">
          <a:xfrm flipV="1">
            <a:off x="2971800" y="2286000"/>
            <a:ext cx="4572000" cy="3352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6781800" y="2133600"/>
            <a:ext cx="304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6781800" y="2286000"/>
            <a:ext cx="304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543800" y="2133600"/>
            <a:ext cx="457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7543800" y="2286000"/>
            <a:ext cx="457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Tools-for-semin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2514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828800"/>
          </a:xfrm>
        </p:spPr>
        <p:txBody>
          <a:bodyPr/>
          <a:lstStyle/>
          <a:p>
            <a:r>
              <a:rPr lang="en-US" sz="6000" smtClean="0"/>
              <a:t>Tools to Increase Your </a:t>
            </a:r>
            <a:br>
              <a:rPr lang="en-US" sz="6000" smtClean="0"/>
            </a:br>
            <a:r>
              <a:rPr lang="en-US" sz="6000" smtClean="0"/>
              <a:t>Bottom Line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 Zone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200" dirty="0" smtClean="0"/>
              <a:t>To qualify, a business and employee need to be located within a designated federal zone</a:t>
            </a:r>
          </a:p>
          <a:p>
            <a:pPr>
              <a:buClr>
                <a:schemeClr val="accent6"/>
              </a:buClr>
              <a:buNone/>
            </a:pPr>
            <a:endParaRPr lang="en-US" sz="1200" dirty="0" smtClean="0"/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200" dirty="0" smtClean="0"/>
              <a:t>Client provides a list of all their locations with complete address information and then administrator can determine which locations are located within a zone</a:t>
            </a:r>
          </a:p>
          <a:p>
            <a:pPr>
              <a:buClr>
                <a:schemeClr val="accent6"/>
              </a:buClr>
              <a:buNone/>
            </a:pPr>
            <a:endParaRPr lang="en-US" sz="1200" dirty="0" smtClean="0"/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200" dirty="0" smtClean="0"/>
              <a:t>If client has any locations within a zone, an employee list with address information is provided by employer to confirm who lives within the zone</a:t>
            </a:r>
          </a:p>
          <a:p>
            <a:pPr>
              <a:buClr>
                <a:schemeClr val="accent6"/>
              </a:buClr>
              <a:buNone/>
            </a:pPr>
            <a:endParaRPr lang="en-US" sz="1200" dirty="0" smtClean="0"/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200" dirty="0" smtClean="0"/>
              <a:t>Empowerment Zone Credit is </a:t>
            </a:r>
            <a:r>
              <a:rPr lang="en-US" sz="2200" u="sng" dirty="0" smtClean="0"/>
              <a:t>up to</a:t>
            </a:r>
            <a:r>
              <a:rPr lang="en-US" sz="2200" dirty="0" smtClean="0"/>
              <a:t> $3,000 per employee per year</a:t>
            </a:r>
          </a:p>
          <a:p>
            <a:pPr>
              <a:buClr>
                <a:schemeClr val="accent6"/>
              </a:buClr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USA_blank_ma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b="9531"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47800" y="1295400"/>
            <a:ext cx="2057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533400" y="1376363"/>
            <a:ext cx="4267200" cy="46434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Pulaski County, AR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Tucson, AZ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Fresno, CA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Los Angeles, CA 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Santa Ana, CA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New Haven, CT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Jacksonville, FL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Miami/Dade County, FL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Chicago, IL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Gary/Hammond/E Chicago, IN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Boston, MA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Baltimore, MD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Detroit, MI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Minneapolis, MN</a:t>
            </a:r>
          </a:p>
          <a:p>
            <a:pPr marL="284163" indent="-284163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St. Louis, MO/ East  St. Louis, IL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4724400" y="1376363"/>
            <a:ext cx="4038600" cy="3886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 </a:t>
            </a:r>
            <a:r>
              <a:rPr lang="en-US" sz="2000" b="0" dirty="0">
                <a:latin typeface="+mn-lt"/>
              </a:rPr>
              <a:t>Cumberland County, NJ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New York, NY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Syracuse, NY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Younkers, NY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Cincinnati, OH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Cleveland, OH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Columbus, OH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Oklahoma City, OK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Philadelphia, PA/Camden, NJ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Columbia/Sumter, SC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Knoxville, TN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El Paso, TX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San Antonio, TX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Norfolk/Portsmouth, VA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 Huntington, WV/Ironton, </a:t>
            </a:r>
            <a:r>
              <a:rPr lang="en-US" sz="2000" b="0" dirty="0" smtClean="0">
                <a:latin typeface="+mn-lt"/>
              </a:rPr>
              <a:t>OH</a:t>
            </a:r>
            <a:endParaRPr lang="en-US" sz="2000" b="0" dirty="0">
              <a:latin typeface="+mn-lt"/>
            </a:endParaRP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Urban Empowerment Zones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F54"/>
                </a:solidFill>
              </a:rPr>
              <a:t>State Tax Credits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8006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Many states have lucrative tax credits- some that even parallel the Federal Work Opportunity Tax Credit</a:t>
            </a:r>
          </a:p>
          <a:p>
            <a:pPr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Currently, nine states have credits for hiring veterans: </a:t>
            </a:r>
          </a:p>
          <a:p>
            <a:pPr lvl="1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Alabama</a:t>
            </a:r>
          </a:p>
          <a:p>
            <a:pPr lvl="1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Alaska</a:t>
            </a:r>
          </a:p>
          <a:p>
            <a:pPr lvl="1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Connecticut</a:t>
            </a:r>
          </a:p>
          <a:p>
            <a:pPr lvl="1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Delaware</a:t>
            </a:r>
          </a:p>
          <a:p>
            <a:pPr lvl="1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Illinois</a:t>
            </a:r>
          </a:p>
          <a:p>
            <a:pPr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400" dirty="0" smtClean="0"/>
              <a:t>Frequently the credits are based on a business relocating, expanding or starting a business within a specific designated zone</a:t>
            </a:r>
          </a:p>
          <a:p>
            <a:pPr lvl="1" eaLnBrk="1" hangingPunct="1"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dirty="0" smtClean="0"/>
              <a:t>With these credits, most often a business would need to apply for these programs in advance of the relocation, expansion or new business in order to qualify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133600"/>
            <a:ext cx="342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>
                <a:latin typeface="+mn-lt"/>
              </a:rPr>
              <a:t>New Mexico</a:t>
            </a:r>
          </a:p>
          <a:p>
            <a:pPr marL="742950" lvl="1" indent="-2857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>
                <a:latin typeface="+mn-lt"/>
              </a:rPr>
              <a:t>New York</a:t>
            </a:r>
          </a:p>
          <a:p>
            <a:pPr marL="742950" lvl="1" indent="-2857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>
                <a:latin typeface="+mn-lt"/>
              </a:rPr>
              <a:t>West Virginia</a:t>
            </a:r>
          </a:p>
          <a:p>
            <a:pPr marL="742950" lvl="1" indent="-2857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r>
              <a:rPr lang="en-US" sz="2000" b="0" dirty="0" smtClean="0">
                <a:latin typeface="+mn-lt"/>
              </a:rPr>
              <a:t>Wisconsin</a:t>
            </a:r>
          </a:p>
          <a:p>
            <a:pPr marL="742950" lvl="1" indent="-2857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</a:pPr>
            <a:endParaRPr lang="en-US" sz="2000" b="0" dirty="0" smtClean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968187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HKP Workforce Management 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Jarrod </a:t>
            </a:r>
            <a:r>
              <a:rPr lang="en-US" sz="2400" dirty="0" err="1" smtClean="0"/>
              <a:t>Haiar</a:t>
            </a:r>
            <a:r>
              <a:rPr lang="en-US" sz="2400" dirty="0" smtClean="0"/>
              <a:t>, Workforce Management Consultant</a:t>
            </a:r>
          </a:p>
          <a:p>
            <a:r>
              <a:rPr lang="en-US" sz="2400" dirty="0" smtClean="0"/>
              <a:t>Over eight years of workforce management experience</a:t>
            </a:r>
          </a:p>
          <a:p>
            <a:r>
              <a:rPr lang="en-US" sz="2400" dirty="0" smtClean="0"/>
              <a:t>Works with businesses and franchise organizations on cost-effective and timely workforce management solutions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HKP One Company, One Roof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Seamless integration with HKP payroll eliminating additional wage &amp; hour reporting requirements</a:t>
            </a:r>
          </a:p>
          <a:p>
            <a:r>
              <a:rPr lang="en-US" dirty="0" smtClean="0"/>
              <a:t>Simplified process for tax credits and payroll through one company, HKP</a:t>
            </a:r>
          </a:p>
          <a:p>
            <a:r>
              <a:rPr lang="en-US" dirty="0" smtClean="0"/>
              <a:t>Affiliate of a Top 100 CPA firm in the U.S.</a:t>
            </a:r>
          </a:p>
          <a:p>
            <a:r>
              <a:rPr lang="en-US" dirty="0" smtClean="0"/>
              <a:t>Dedicated staff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70037"/>
            <a:ext cx="8229600" cy="4525963"/>
          </a:xfrm>
        </p:spPr>
        <p:txBody>
          <a:bodyPr>
            <a:normAutofit lnSpcReduction="10000"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Web-based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SaaS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One database: Payroll, HRMS, Benefits, T&amp;A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Report builder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Employee self-service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Manager self-service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Integration with accounting systems &amp; third party administrators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Applicant tracking interfaces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HKWorks_HKP Log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5036" y="228600"/>
            <a:ext cx="3233928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KWorks Flowchart_10-13 CB.jpg"/>
          <p:cNvPicPr>
            <a:picLocks noChangeAspect="1"/>
          </p:cNvPicPr>
          <p:nvPr/>
        </p:nvPicPr>
        <p:blipFill>
          <a:blip r:embed="rId2" cstate="print"/>
          <a:srcRect t="7778"/>
          <a:stretch>
            <a:fillRect/>
          </a:stretch>
        </p:blipFill>
        <p:spPr>
          <a:xfrm>
            <a:off x="152400" y="76200"/>
            <a:ext cx="8875059" cy="6324600"/>
          </a:xfrm>
          <a:prstGeom prst="rect">
            <a:avLst/>
          </a:prstGeom>
        </p:spPr>
      </p:pic>
      <p:pic>
        <p:nvPicPr>
          <p:cNvPr id="5" name="Picture 4" descr="HKWorks_HKP Logo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8672" y="5839649"/>
            <a:ext cx="2776728" cy="94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bloggingoals200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038600"/>
            <a:ext cx="28700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1447800"/>
            <a:ext cx="86868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84163" indent="-284163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latin typeface="+mn-lt"/>
              </a:rPr>
              <a:t>WOTC program is simple to administer when you are working with a quality provider</a:t>
            </a:r>
            <a:r>
              <a:rPr lang="en-US" sz="2400" b="0" dirty="0" smtClean="0">
                <a:latin typeface="+mn-lt"/>
              </a:rPr>
              <a:t>.</a:t>
            </a:r>
          </a:p>
          <a:p>
            <a:pPr marL="284163" indent="-284163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 smtClean="0">
                <a:latin typeface="+mn-lt"/>
              </a:rPr>
              <a:t>Take advantage of lucrative tax credits to improve your bottom line.</a:t>
            </a:r>
            <a:endParaRPr lang="en-US" sz="2400" b="0" dirty="0">
              <a:latin typeface="+mn-lt"/>
            </a:endParaRPr>
          </a:p>
          <a:p>
            <a:pPr marL="284163" indent="-284163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 smtClean="0">
                <a:latin typeface="+mn-lt"/>
              </a:rPr>
              <a:t>Integrate your payroll and tax credit solutions to simplify the process.</a:t>
            </a:r>
          </a:p>
          <a:p>
            <a:pPr marL="284163" indent="-284163">
              <a:spcBef>
                <a:spcPct val="20000"/>
              </a:spcBef>
              <a:buClr>
                <a:srgbClr val="A09151"/>
              </a:buClr>
              <a:buFont typeface="Wingdings" pitchFamily="2" charset="2"/>
              <a:buNone/>
              <a:defRPr/>
            </a:pPr>
            <a:endParaRPr lang="en-US" sz="2400" b="0" dirty="0">
              <a:latin typeface="+mn-lt"/>
            </a:endParaRPr>
          </a:p>
          <a:p>
            <a:pPr marL="284163" indent="-284163">
              <a:spcBef>
                <a:spcPct val="50000"/>
              </a:spcBef>
              <a:buClr>
                <a:srgbClr val="006699"/>
              </a:buClr>
              <a:buFont typeface="Wingdings" pitchFamily="2" charset="2"/>
              <a:buChar char="§"/>
              <a:defRPr/>
            </a:pPr>
            <a:endParaRPr lang="en-US" sz="2400" b="0" dirty="0"/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14288" y="76200"/>
            <a:ext cx="9129712" cy="1143000"/>
          </a:xfrm>
        </p:spPr>
        <p:txBody>
          <a:bodyPr/>
          <a:lstStyle/>
          <a:p>
            <a:r>
              <a:rPr lang="en-US" smtClean="0"/>
              <a:t>Review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question_mark2009-07-06-124690373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33400" y="1676400"/>
            <a:ext cx="2743200" cy="2743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352800" y="914400"/>
            <a:ext cx="5410200" cy="3581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endParaRPr lang="en-US" sz="2200" dirty="0"/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3000" dirty="0" smtClean="0">
                <a:latin typeface="+mn-lt"/>
              </a:rPr>
              <a:t>Mike Welbes</a:t>
            </a:r>
            <a:endParaRPr lang="en-US" sz="3000" dirty="0">
              <a:latin typeface="+mn-lt"/>
            </a:endParaRP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2800" b="0" i="1" dirty="0" smtClean="0">
                <a:latin typeface="+mn-lt"/>
              </a:rPr>
              <a:t>Partner</a:t>
            </a: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defRPr/>
            </a:pPr>
            <a:r>
              <a:rPr lang="en-US" sz="2400" b="0" dirty="0" smtClean="0"/>
              <a:t>mwelbes@honkamp.com</a:t>
            </a: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endParaRPr lang="en-US" sz="2800" b="0" i="1" dirty="0" smtClean="0">
              <a:latin typeface="+mn-lt"/>
            </a:endParaRP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3000" dirty="0" smtClean="0">
                <a:latin typeface="+mn-lt"/>
              </a:rPr>
              <a:t>Jarrod Haiar</a:t>
            </a: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2800" b="0" i="1" dirty="0" smtClean="0">
                <a:latin typeface="+mn-lt"/>
              </a:rPr>
              <a:t>Business Development Representative</a:t>
            </a: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2400" b="0" dirty="0" smtClean="0"/>
              <a:t>jhaiar@honkamp.com</a:t>
            </a:r>
            <a:endParaRPr lang="en-US" sz="2400" b="0" i="1" dirty="0" smtClean="0">
              <a:latin typeface="+mn-lt"/>
            </a:endParaRP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endParaRPr lang="en-US" sz="2800" b="0" dirty="0" smtClean="0">
              <a:latin typeface="+mn-lt"/>
            </a:endParaRP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2800" b="0" dirty="0" smtClean="0">
                <a:latin typeface="+mn-lt"/>
              </a:rPr>
              <a:t>888.556.0123</a:t>
            </a:r>
            <a:endParaRPr lang="en-US" sz="2800" b="0" dirty="0">
              <a:latin typeface="+mn-lt"/>
            </a:endParaRPr>
          </a:p>
          <a:p>
            <a:pPr marL="284163" indent="-284163" algn="ctr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2800" b="0" dirty="0" smtClean="0">
                <a:latin typeface="+mn-lt"/>
              </a:rPr>
              <a:t> </a:t>
            </a:r>
            <a:endParaRPr lang="en-US" sz="2800" b="0" dirty="0">
              <a:latin typeface="+mn-lt"/>
            </a:endParaRP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Questions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 descr="untitled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788" y="4619625"/>
            <a:ext cx="1622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28600" y="1295400"/>
            <a:ext cx="8763000" cy="3505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latin typeface="+mn-lt"/>
              </a:rPr>
              <a:t>How</a:t>
            </a:r>
            <a:r>
              <a:rPr lang="en-US" sz="2400" b="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can your </a:t>
            </a:r>
            <a:r>
              <a:rPr lang="en-US" sz="2400" b="0" dirty="0" smtClean="0">
                <a:latin typeface="+mn-lt"/>
              </a:rPr>
              <a:t>company benefit </a:t>
            </a:r>
            <a:r>
              <a:rPr lang="en-US" sz="2400" b="0" dirty="0">
                <a:latin typeface="+mn-lt"/>
              </a:rPr>
              <a:t>from federal and state tax credits </a:t>
            </a:r>
          </a:p>
          <a:p>
            <a:pPr marL="400050" indent="-4000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latin typeface="+mn-lt"/>
              </a:rPr>
              <a:t>What federal and state tax credits are available for your </a:t>
            </a:r>
            <a:r>
              <a:rPr lang="en-US" sz="2400" b="0" dirty="0" smtClean="0">
                <a:latin typeface="+mn-lt"/>
              </a:rPr>
              <a:t>company</a:t>
            </a:r>
            <a:endParaRPr lang="en-US" sz="2400" b="0" dirty="0">
              <a:latin typeface="+mn-lt"/>
            </a:endParaRPr>
          </a:p>
          <a:p>
            <a:pPr marL="400050" indent="-4000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latin typeface="+mn-lt"/>
              </a:rPr>
              <a:t>What are the requirements for various credits </a:t>
            </a:r>
          </a:p>
          <a:p>
            <a:pPr marL="400050" indent="-400050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latin typeface="+mn-lt"/>
              </a:rPr>
              <a:t>What is the process for obtaining </a:t>
            </a:r>
            <a:r>
              <a:rPr lang="en-US" sz="2400" b="0" dirty="0" smtClean="0">
                <a:latin typeface="+mn-lt"/>
              </a:rPr>
              <a:t>credits</a:t>
            </a:r>
            <a:endParaRPr lang="en-US" sz="2400" b="0" dirty="0">
              <a:latin typeface="+mn-lt"/>
            </a:endParaRPr>
          </a:p>
        </p:txBody>
      </p:sp>
      <p:sp>
        <p:nvSpPr>
          <p:cNvPr id="4100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Agenda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3F54"/>
                </a:solidFill>
              </a:rPr>
              <a:t>Who benefits from </a:t>
            </a:r>
            <a:br>
              <a:rPr lang="en-US" dirty="0" smtClean="0">
                <a:solidFill>
                  <a:srgbClr val="003F54"/>
                </a:solidFill>
              </a:rPr>
            </a:br>
            <a:r>
              <a:rPr lang="en-US" dirty="0" smtClean="0">
                <a:solidFill>
                  <a:srgbClr val="003F54"/>
                </a:solidFill>
              </a:rPr>
              <a:t>hiring-related tax credits?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332037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dirty="0" smtClean="0"/>
              <a:t>Employees</a:t>
            </a:r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dirty="0" smtClean="0"/>
              <a:t>Communities </a:t>
            </a:r>
          </a:p>
          <a:p>
            <a:pPr algn="ctr"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A09151"/>
              </a:buClr>
              <a:buFont typeface="Wingdings" pitchFamily="2" charset="2"/>
              <a:buChar char="§"/>
            </a:pPr>
            <a:r>
              <a:rPr lang="en-US" dirty="0" smtClean="0"/>
              <a:t>Employers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arr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600200"/>
            <a:ext cx="1524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8600" y="1447800"/>
            <a:ext cx="7543800" cy="3657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01638" indent="-4016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 smtClean="0">
                <a:latin typeface="+mn-lt"/>
              </a:rPr>
              <a:t>Congress </a:t>
            </a:r>
            <a:r>
              <a:rPr lang="en-US" sz="2400" b="0" dirty="0">
                <a:latin typeface="+mn-lt"/>
              </a:rPr>
              <a:t>has authorized billions in incentives to </a:t>
            </a:r>
            <a:r>
              <a:rPr lang="en-US" sz="2400" b="0" dirty="0" smtClean="0">
                <a:latin typeface="+mn-lt"/>
              </a:rPr>
              <a:t>get employees back to work and to improve the economy.</a:t>
            </a:r>
            <a:endParaRPr lang="en-US" sz="2400" b="0" dirty="0">
              <a:latin typeface="+mn-lt"/>
            </a:endParaRPr>
          </a:p>
          <a:p>
            <a:pPr marL="401638" indent="-4016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latin typeface="+mn-lt"/>
              </a:rPr>
              <a:t>Many of these incentives go unclaimed because businesses don’t know about the credits or do not have the tools or time to maximize these </a:t>
            </a:r>
            <a:r>
              <a:rPr lang="en-US" sz="2400" b="0" dirty="0" smtClean="0">
                <a:latin typeface="+mn-lt"/>
              </a:rPr>
              <a:t>benefits.</a:t>
            </a:r>
          </a:p>
          <a:p>
            <a:pPr marL="401638" indent="-4016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endParaRPr lang="en-US" sz="2400" b="0" dirty="0">
              <a:latin typeface="+mn-lt"/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Federal tax credit programs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6"/>
          <p:cNvSpPr>
            <a:spLocks noChangeArrowheads="1"/>
          </p:cNvSpPr>
          <p:nvPr/>
        </p:nvSpPr>
        <p:spPr bwMode="auto">
          <a:xfrm>
            <a:off x="6477000" y="4114800"/>
            <a:ext cx="1447800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493837"/>
            <a:ext cx="8305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latin typeface="+mn-lt"/>
              </a:rPr>
              <a:t>Provides businesses with an incentive to hire individuals from groups that have particularly high unemployment rates or special employment needs. Groups that are eligible: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609600" y="2713037"/>
            <a:ext cx="3886200" cy="25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 smtClean="0">
                <a:latin typeface="+mn-lt"/>
              </a:rPr>
              <a:t>Disabled or unemployed veterans</a:t>
            </a:r>
            <a:endParaRPr lang="en-US" sz="2000" b="0" dirty="0">
              <a:latin typeface="+mn-lt"/>
            </a:endParaRPr>
          </a:p>
          <a:p>
            <a:pPr marL="236538" indent="-2365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 smtClean="0">
                <a:latin typeface="+mn-lt"/>
              </a:rPr>
              <a:t>Ex-offenders</a:t>
            </a:r>
            <a:endParaRPr lang="en-US" sz="2000" b="0" dirty="0">
              <a:latin typeface="+mn-lt"/>
            </a:endParaRPr>
          </a:p>
          <a:p>
            <a:pPr marL="236538" indent="-2365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Vocational rehabilitation referrals</a:t>
            </a:r>
          </a:p>
          <a:p>
            <a:pPr marL="236538" indent="-2365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Summer youth employees</a:t>
            </a:r>
          </a:p>
          <a:p>
            <a:pPr marL="236538" indent="-2365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</a:rPr>
              <a:t>Food stamp </a:t>
            </a:r>
            <a:r>
              <a:rPr lang="en-US" sz="2000" b="0" dirty="0" smtClean="0">
                <a:latin typeface="+mn-lt"/>
              </a:rPr>
              <a:t>recipients</a:t>
            </a:r>
          </a:p>
          <a:p>
            <a:pPr marL="236538" indent="-236538">
              <a:spcBef>
                <a:spcPct val="20000"/>
              </a:spcBef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b="0" dirty="0" smtClean="0">
                <a:latin typeface="+mn-lt"/>
              </a:rPr>
              <a:t>Designated community resident</a:t>
            </a:r>
            <a:endParaRPr lang="en-US" sz="2000" b="0" dirty="0">
              <a:latin typeface="+mn-lt"/>
            </a:endParaRPr>
          </a:p>
          <a:p>
            <a:pPr marL="236538" indent="-236538">
              <a:spcBef>
                <a:spcPct val="20000"/>
              </a:spcBef>
              <a:buClr>
                <a:srgbClr val="A09151"/>
              </a:buClr>
              <a:defRPr/>
            </a:pP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Work Opportunity Tax Credit program</a:t>
            </a:r>
            <a:endParaRPr lang="en-US" sz="350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636837"/>
            <a:ext cx="4038600" cy="3687763"/>
          </a:xfrm>
          <a:ln>
            <a:noFill/>
          </a:ln>
        </p:spPr>
        <p:txBody>
          <a:bodyPr/>
          <a:lstStyle/>
          <a:p>
            <a:pPr marL="236538" lvl="0" indent="-236538" eaLnBrk="1" hangingPunct="1"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3F54"/>
                </a:solidFill>
              </a:rPr>
              <a:t>Recipients of Assistance Under Aid to Families with Dependent Children (AFDC) or its successor program, Temporary Assistance for  Needy Families (TANF)</a:t>
            </a:r>
          </a:p>
          <a:p>
            <a:pPr marL="236538" lvl="0" indent="-236538" eaLnBrk="1" hangingPunct="1"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3F54"/>
                </a:solidFill>
              </a:rPr>
              <a:t>Supplemental Security Income (SSI) recipients</a:t>
            </a:r>
          </a:p>
          <a:p>
            <a:pPr marL="236538" lvl="0" indent="-236538" eaLnBrk="1" hangingPunct="1">
              <a:buClr>
                <a:srgbClr val="A09151"/>
              </a:buClr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3F54"/>
                </a:solidFill>
              </a:rPr>
              <a:t>Short Term Temporary Assistance for Needy Families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when considering WOTC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/>
              <a:t>Are you taking advantage of tax credits for your business?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/>
              <a:t>Do you have lower paying jobs?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/>
              <a:t>Are you consistently hiring?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3F54"/>
                </a:solidFill>
              </a:rPr>
              <a:t>WOTC Calculation Breakout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1828800"/>
                <a:gridCol w="2438400"/>
              </a:tblGrid>
              <a:tr h="609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Qualified Wages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Credit Amount</a:t>
                      </a:r>
                      <a:endParaRPr lang="en-US" sz="1600" dirty="0"/>
                    </a:p>
                  </a:txBody>
                  <a:tcPr/>
                </a:tc>
              </a:tr>
              <a:tr h="605352">
                <a:tc>
                  <a:txBody>
                    <a:bodyPr/>
                    <a:lstStyle/>
                    <a:p>
                      <a:pPr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   Summer Youth Employee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25% =</a:t>
                      </a:r>
                      <a:r>
                        <a:rPr lang="en-US" sz="1600" baseline="0" dirty="0" smtClean="0"/>
                        <a:t> $750</a:t>
                      </a:r>
                    </a:p>
                    <a:p>
                      <a:r>
                        <a:rPr lang="en-US" sz="1600" baseline="0" dirty="0" smtClean="0"/>
                        <a:t>40% = $1200</a:t>
                      </a:r>
                      <a:endParaRPr lang="en-US" sz="1600" dirty="0"/>
                    </a:p>
                  </a:txBody>
                  <a:tcPr/>
                </a:tc>
              </a:tr>
              <a:tr h="1891343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Vocational Rehabilitation Referral</a:t>
                      </a:r>
                    </a:p>
                    <a:p>
                      <a:pPr marL="342900" indent="-342900"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Recipient of SNAP benefits (Food Stamps)</a:t>
                      </a:r>
                    </a:p>
                    <a:p>
                      <a:pPr marL="342900" indent="-342900"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SSI Recipient</a:t>
                      </a:r>
                    </a:p>
                    <a:p>
                      <a:pPr marL="342900" indent="-342900"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Qualified IV-A Recipient</a:t>
                      </a:r>
                    </a:p>
                    <a:p>
                      <a:pPr marL="342900" indent="-342900"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Qualified Veteran</a:t>
                      </a:r>
                    </a:p>
                    <a:p>
                      <a:pPr marL="342900" indent="-342900"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Qualified Ex-Felons</a:t>
                      </a:r>
                    </a:p>
                    <a:p>
                      <a:pPr marL="342900" indent="-342900"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Designated Community Resident (DCR)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25% = $1500</a:t>
                      </a:r>
                    </a:p>
                    <a:p>
                      <a:r>
                        <a:rPr lang="en-US" sz="1600" dirty="0" smtClean="0"/>
                        <a:t>40%</a:t>
                      </a:r>
                      <a:r>
                        <a:rPr lang="en-US" sz="1600" baseline="0" dirty="0" smtClean="0"/>
                        <a:t> = $2400</a:t>
                      </a:r>
                      <a:endParaRPr lang="en-US" sz="1600" dirty="0"/>
                    </a:p>
                  </a:txBody>
                  <a:tcPr/>
                </a:tc>
              </a:tr>
              <a:tr h="860237">
                <a:tc>
                  <a:txBody>
                    <a:bodyPr/>
                    <a:lstStyle/>
                    <a:p>
                      <a:pPr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   Long-Term Family Assistance Recipient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$10,000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year)</a:t>
                      </a:r>
                    </a:p>
                    <a:p>
                      <a:r>
                        <a:rPr lang="en-US" sz="1600" dirty="0" smtClean="0"/>
                        <a:t>$10,000</a:t>
                      </a:r>
                      <a:r>
                        <a:rPr lang="en-US" sz="1600" baseline="0" dirty="0" smtClean="0"/>
                        <a:t> (2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 year)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25% =</a:t>
                      </a:r>
                      <a:r>
                        <a:rPr lang="en-US" sz="1600" baseline="0" dirty="0" smtClean="0"/>
                        <a:t> $2500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year)</a:t>
                      </a:r>
                    </a:p>
                    <a:p>
                      <a:r>
                        <a:rPr lang="en-US" sz="1600" baseline="0" dirty="0" smtClean="0"/>
                        <a:t>40% = $4000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year)</a:t>
                      </a:r>
                    </a:p>
                    <a:p>
                      <a:r>
                        <a:rPr lang="en-US" sz="1600" baseline="0" dirty="0" smtClean="0"/>
                        <a:t>50% = $5000 (2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 year)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5352">
                <a:tc>
                  <a:txBody>
                    <a:bodyPr/>
                    <a:lstStyle/>
                    <a:p>
                      <a:pPr>
                        <a:buClr>
                          <a:srgbClr val="A0915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   Disabled Veteran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$12,000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25% = $3000</a:t>
                      </a:r>
                    </a:p>
                    <a:p>
                      <a:r>
                        <a:rPr lang="en-US" sz="1600" dirty="0" smtClean="0"/>
                        <a:t>40%</a:t>
                      </a:r>
                      <a:r>
                        <a:rPr lang="en-US" sz="1600" baseline="0" dirty="0" smtClean="0"/>
                        <a:t> = $4800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 smtClean="0"/>
              <a:t>WOTC Calculation Breakout</a:t>
            </a:r>
            <a:br>
              <a:rPr lang="en-US" dirty="0" smtClean="0"/>
            </a:br>
            <a:r>
              <a:rPr lang="en-US" sz="3200" dirty="0" smtClean="0"/>
              <a:t>VOW to Hire Heroes Act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1981200"/>
          <a:ext cx="8305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828800"/>
                <a:gridCol w="22098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 Group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Maximum Qualified Wages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Maximum Credit Amount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109538" indent="0">
                        <a:buClr>
                          <a:srgbClr val="A09151"/>
                        </a:buClr>
                        <a:buFontTx/>
                        <a:buNone/>
                      </a:pPr>
                      <a:r>
                        <a:rPr lang="en-US" sz="1600" baseline="0" dirty="0" smtClean="0"/>
                        <a:t>Returning Heroes – unemployed 4 weeks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or more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146175" algn="r"/>
                        </a:tabLst>
                      </a:pPr>
                      <a:r>
                        <a:rPr lang="en-US" sz="1600" dirty="0" smtClean="0"/>
                        <a:t>	$6,000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1963" indent="0"/>
                      <a:r>
                        <a:rPr lang="en-US" sz="1600" dirty="0" smtClean="0"/>
                        <a:t>25% = $1500</a:t>
                      </a:r>
                    </a:p>
                    <a:p>
                      <a:pPr marL="461963" indent="0"/>
                      <a:r>
                        <a:rPr lang="en-US" sz="1600" dirty="0" smtClean="0"/>
                        <a:t>40%</a:t>
                      </a:r>
                      <a:r>
                        <a:rPr lang="en-US" sz="1600" baseline="0" dirty="0" smtClean="0"/>
                        <a:t> = $2400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109538" indent="0">
                        <a:buClr>
                          <a:srgbClr val="A09151"/>
                        </a:buClr>
                        <a:buFontTx/>
                        <a:buNone/>
                        <a:tabLst/>
                      </a:pPr>
                      <a:r>
                        <a:rPr lang="en-US" sz="1600" dirty="0" smtClean="0"/>
                        <a:t>Returning Heroes – unemployed</a:t>
                      </a:r>
                      <a:r>
                        <a:rPr lang="en-US" sz="1600" baseline="0" dirty="0" smtClean="0"/>
                        <a:t> 6 months     </a:t>
                      </a:r>
                    </a:p>
                    <a:p>
                      <a:pPr marL="109538" indent="0">
                        <a:buClr>
                          <a:srgbClr val="A09151"/>
                        </a:buClr>
                        <a:buFontTx/>
                        <a:buNone/>
                        <a:tabLst/>
                      </a:pPr>
                      <a:r>
                        <a:rPr lang="en-US" sz="1600" baseline="0" dirty="0" smtClean="0"/>
                        <a:t>or more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146175" algn="r"/>
                        </a:tabLst>
                      </a:pPr>
                      <a:r>
                        <a:rPr lang="en-US" sz="1600" dirty="0" smtClean="0"/>
                        <a:t>	$14,000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1963" indent="0"/>
                      <a:r>
                        <a:rPr lang="en-US" sz="1600" dirty="0" smtClean="0"/>
                        <a:t>25% =</a:t>
                      </a:r>
                      <a:r>
                        <a:rPr lang="en-US" sz="1600" baseline="0" dirty="0" smtClean="0"/>
                        <a:t> $3500</a:t>
                      </a:r>
                    </a:p>
                    <a:p>
                      <a:pPr marL="461963" indent="0"/>
                      <a:r>
                        <a:rPr lang="en-US" sz="1600" baseline="0" dirty="0" smtClean="0"/>
                        <a:t>40% = $5600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109538" indent="0">
                        <a:buClr>
                          <a:srgbClr val="A09151"/>
                        </a:buClr>
                        <a:buFontTx/>
                        <a:buNone/>
                        <a:tabLst/>
                      </a:pPr>
                      <a:r>
                        <a:rPr lang="en-US" sz="1600" dirty="0" smtClean="0"/>
                        <a:t>Wounded Warrior – disabled veteran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146175" algn="r"/>
                        </a:tabLst>
                      </a:pPr>
                      <a:r>
                        <a:rPr lang="en-US" sz="1600" dirty="0" smtClean="0"/>
                        <a:t>	$12,000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1963" indent="0"/>
                      <a:r>
                        <a:rPr lang="en-US" sz="1600" dirty="0" smtClean="0"/>
                        <a:t>25% = $3000</a:t>
                      </a:r>
                    </a:p>
                    <a:p>
                      <a:pPr marL="461963" indent="0"/>
                      <a:r>
                        <a:rPr lang="en-US" sz="1600" dirty="0" smtClean="0"/>
                        <a:t>40%</a:t>
                      </a:r>
                      <a:r>
                        <a:rPr lang="en-US" sz="1600" baseline="0" dirty="0" smtClean="0"/>
                        <a:t> = $4800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109538" indent="0">
                        <a:buClr>
                          <a:srgbClr val="A09151"/>
                        </a:buClr>
                        <a:buFontTx/>
                        <a:buNone/>
                        <a:tabLst/>
                      </a:pPr>
                      <a:r>
                        <a:rPr lang="en-US" sz="1600" dirty="0" smtClean="0"/>
                        <a:t>Wounded Warrior – disabled veteran            unemployed</a:t>
                      </a:r>
                      <a:r>
                        <a:rPr lang="en-US" sz="1600" baseline="0" dirty="0" smtClean="0"/>
                        <a:t> for more than 6 months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146175" algn="r"/>
                        </a:tabLst>
                      </a:pPr>
                      <a:r>
                        <a:rPr lang="en-US" sz="1600" dirty="0" smtClean="0"/>
                        <a:t>	$24,000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1963" indent="0"/>
                      <a:r>
                        <a:rPr lang="en-US" sz="1600" dirty="0" smtClean="0"/>
                        <a:t>25% = $6000</a:t>
                      </a:r>
                    </a:p>
                    <a:p>
                      <a:pPr marL="461963" indent="0"/>
                      <a:r>
                        <a:rPr lang="en-US" sz="1600" dirty="0" smtClean="0"/>
                        <a:t>40%</a:t>
                      </a:r>
                      <a:r>
                        <a:rPr lang="en-US" sz="1600" baseline="0" dirty="0" smtClean="0"/>
                        <a:t> = $9600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HK Colors">
      <a:dk1>
        <a:srgbClr val="003F54"/>
      </a:dk1>
      <a:lt1>
        <a:srgbClr val="FFFFFF"/>
      </a:lt1>
      <a:dk2>
        <a:srgbClr val="003F54"/>
      </a:dk2>
      <a:lt2>
        <a:srgbClr val="9BC4E2"/>
      </a:lt2>
      <a:accent1>
        <a:srgbClr val="7F9FAF"/>
      </a:accent1>
      <a:accent2>
        <a:srgbClr val="D6E03D"/>
      </a:accent2>
      <a:accent3>
        <a:srgbClr val="E87511"/>
      </a:accent3>
      <a:accent4>
        <a:srgbClr val="B4CC95"/>
      </a:accent4>
      <a:accent5>
        <a:srgbClr val="6B3021"/>
      </a:accent5>
      <a:accent6>
        <a:srgbClr val="A09151"/>
      </a:accent6>
      <a:hlink>
        <a:srgbClr val="5C2845"/>
      </a:hlink>
      <a:folHlink>
        <a:srgbClr val="A0915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3F54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384B"/>
        </a:accent6>
        <a:hlink>
          <a:srgbClr val="6B3021"/>
        </a:hlink>
        <a:folHlink>
          <a:srgbClr val="E87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941ca541-b439-432f-a0aa-56671713d5ae">QVMUFSAAPAJS-369-111</_dlc_DocId>
    <_dlc_DocIdUrl xmlns="941ca541-b439-432f-a0aa-56671713d5ae">
      <Url>http://intranet/marketing/_layouts/DocIdRedir.aspx?ID=QVMUFSAAPAJS-369-111</Url>
      <Description>QVMUFSAAPAJS-369-111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3BB059FB53E479B3472CE57C727E5" ma:contentTypeVersion="0" ma:contentTypeDescription="Create a new document." ma:contentTypeScope="" ma:versionID="233ff4a514f1cb7ab5dc33a91b1b2e47">
  <xsd:schema xmlns:xsd="http://www.w3.org/2001/XMLSchema" xmlns:xs="http://www.w3.org/2001/XMLSchema" xmlns:p="http://schemas.microsoft.com/office/2006/metadata/properties" xmlns:ns2="941ca541-b439-432f-a0aa-56671713d5ae" targetNamespace="http://schemas.microsoft.com/office/2006/metadata/properties" ma:root="true" ma:fieldsID="18b2b8219a18890e50f762057cfbff49" ns2:_="">
    <xsd:import namespace="941ca541-b439-432f-a0aa-56671713d5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ca541-b439-432f-a0aa-56671713d5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236477-BCBA-4401-AEA6-62CB44FFFD28}">
  <ds:schemaRefs>
    <ds:schemaRef ds:uri="941ca541-b439-432f-a0aa-56671713d5a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4D7849-6DD3-44C8-8F01-A23003AF2BA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7F0EF7-5472-4632-8334-54A66BBB3A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6AB5396-0CFE-4A03-9BA2-6D083EE30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ca541-b439-432f-a0aa-56671713d5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8868</TotalTime>
  <Words>1315</Words>
  <Application>Microsoft Office PowerPoint</Application>
  <PresentationFormat>On-screen Show (4:3)</PresentationFormat>
  <Paragraphs>280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Employment Credits</vt:lpstr>
      <vt:lpstr>Tools to Increase Your  Bottom Line</vt:lpstr>
      <vt:lpstr>Agenda </vt:lpstr>
      <vt:lpstr>Who benefits from  hiring-related tax credits?</vt:lpstr>
      <vt:lpstr>Federal tax credit programs</vt:lpstr>
      <vt:lpstr>Work Opportunity Tax Credit program</vt:lpstr>
      <vt:lpstr>Questions when considering WOTC</vt:lpstr>
      <vt:lpstr>WOTC Calculation Breakout</vt:lpstr>
      <vt:lpstr>WOTC Calculation Breakout VOW to Hire Heroes Act </vt:lpstr>
      <vt:lpstr>How to Calculate the WOTC</vt:lpstr>
      <vt:lpstr>WOTC Example Calculation $10/hour</vt:lpstr>
      <vt:lpstr>WOTC</vt:lpstr>
      <vt:lpstr>WOTC Tax Benefits</vt:lpstr>
      <vt:lpstr>WOTC Process</vt:lpstr>
      <vt:lpstr>WOTC Process</vt:lpstr>
      <vt:lpstr>What’s New in WOTC</vt:lpstr>
      <vt:lpstr>What’s New in WOTC (cont.)</vt:lpstr>
      <vt:lpstr>WOTC Reports</vt:lpstr>
      <vt:lpstr>Claiming WOTC</vt:lpstr>
      <vt:lpstr>Empowerment Zone Credits</vt:lpstr>
      <vt:lpstr>Urban Empowerment Zones</vt:lpstr>
      <vt:lpstr>State Tax Credits</vt:lpstr>
      <vt:lpstr>HKP Workforce Management Solutions</vt:lpstr>
      <vt:lpstr>HKP One Company, One Roof</vt:lpstr>
      <vt:lpstr>PowerPoint Presentation</vt:lpstr>
      <vt:lpstr>PowerPoint Presentation</vt:lpstr>
      <vt:lpstr>Review</vt:lpstr>
      <vt:lpstr>Questions</vt:lpstr>
    </vt:vector>
  </TitlesOfParts>
  <Company>Ban-Koe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Kuebelbeck</dc:creator>
  <cp:lastModifiedBy>Dawn Hall</cp:lastModifiedBy>
  <cp:revision>888</cp:revision>
  <cp:lastPrinted>2011-04-12T00:58:19Z</cp:lastPrinted>
  <dcterms:created xsi:type="dcterms:W3CDTF">2009-09-04T12:46:20Z</dcterms:created>
  <dcterms:modified xsi:type="dcterms:W3CDTF">2013-10-11T20:27:14Z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0x010100AA83BB059FB53E479B3472CE57C727E5</vt:lpwstr>
  </property>
  <property fmtid="{D5CDD505-2E9C-101B-9397-08002B2CF9AE}" pid="3" name="_dlc_DocIdItemGuid">
    <vt:lpwstr>cdcafad3-1bf3-4770-a269-385cc6133bac</vt:lpwstr>
  </property>
</Properties>
</file>